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E949F-E03A-4C2D-B9D1-EB665903F0AC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4D60-4D1B-49C4-B01A-169E83117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3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E949F-E03A-4C2D-B9D1-EB665903F0AC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4D60-4D1B-49C4-B01A-169E83117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024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E949F-E03A-4C2D-B9D1-EB665903F0AC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4D60-4D1B-49C4-B01A-169E83117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091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E949F-E03A-4C2D-B9D1-EB665903F0AC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4D60-4D1B-49C4-B01A-169E83117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433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E949F-E03A-4C2D-B9D1-EB665903F0AC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4D60-4D1B-49C4-B01A-169E83117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627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E949F-E03A-4C2D-B9D1-EB665903F0AC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4D60-4D1B-49C4-B01A-169E83117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533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E949F-E03A-4C2D-B9D1-EB665903F0AC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4D60-4D1B-49C4-B01A-169E83117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857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E949F-E03A-4C2D-B9D1-EB665903F0AC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4D60-4D1B-49C4-B01A-169E83117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059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E949F-E03A-4C2D-B9D1-EB665903F0AC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4D60-4D1B-49C4-B01A-169E83117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766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E949F-E03A-4C2D-B9D1-EB665903F0AC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4D60-4D1B-49C4-B01A-169E83117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784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E949F-E03A-4C2D-B9D1-EB665903F0AC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4D60-4D1B-49C4-B01A-169E83117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401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E949F-E03A-4C2D-B9D1-EB665903F0AC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B4D60-4D1B-49C4-B01A-169E83117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11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8yV9y0iTs_Q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1828799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High Point </a:t>
            </a:r>
            <a:r>
              <a:rPr lang="en-US" sz="2800" b="1" dirty="0" err="1" smtClean="0"/>
              <a:t>Elementary’s</a:t>
            </a:r>
            <a:r>
              <a:rPr lang="en-US" sz="2800" b="1" dirty="0" smtClean="0"/>
              <a:t> Strategic Plan and the International Baccalaureate </a:t>
            </a:r>
            <a:r>
              <a:rPr lang="en-US" sz="2800" b="1" dirty="0" err="1" smtClean="0"/>
              <a:t>Programme</a:t>
            </a:r>
            <a:endParaRPr lang="en-US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685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How do they fit together?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2057400"/>
            <a:ext cx="514242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64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600199"/>
          </a:xfrm>
        </p:spPr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Why do we do what we do?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52600"/>
            <a:ext cx="6400800" cy="38862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High Point Elementary School is a safe, nurturing, and diverse community committed to maintaining high standards. We achieve academic excellence by creating self-motivated learners and productive citizens.</a:t>
            </a:r>
          </a:p>
          <a:p>
            <a:endParaRPr lang="en-US" sz="4400" dirty="0" smtClean="0">
              <a:solidFill>
                <a:schemeClr val="tx2"/>
              </a:solidFill>
            </a:endParaRPr>
          </a:p>
          <a:p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4419600"/>
            <a:ext cx="2857500" cy="158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6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Why do you send your child here?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1524000"/>
            <a:ext cx="2857500" cy="2143125"/>
          </a:xfrm>
        </p:spPr>
      </p:pic>
      <p:sp>
        <p:nvSpPr>
          <p:cNvPr id="5" name="TextBox 4"/>
          <p:cNvSpPr txBox="1"/>
          <p:nvPr/>
        </p:nvSpPr>
        <p:spPr>
          <a:xfrm>
            <a:off x="0" y="472440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tx2"/>
                </a:solidFill>
              </a:rPr>
              <a:t>What kind of student do we want to </a:t>
            </a:r>
          </a:p>
          <a:p>
            <a:pPr algn="ctr"/>
            <a:r>
              <a:rPr lang="en-US" sz="4400" b="1" dirty="0">
                <a:solidFill>
                  <a:schemeClr val="tx2"/>
                </a:solidFill>
              </a:rPr>
              <a:t>g</a:t>
            </a:r>
            <a:r>
              <a:rPr lang="en-US" sz="4400" b="1" dirty="0" smtClean="0">
                <a:solidFill>
                  <a:schemeClr val="tx2"/>
                </a:solidFill>
              </a:rPr>
              <a:t>raduate from High Point?</a:t>
            </a:r>
            <a:endParaRPr lang="en-US" sz="4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66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International Baccalaureate?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 Framework for delivering curriculum (CC)</a:t>
            </a:r>
          </a:p>
          <a:p>
            <a:r>
              <a:rPr lang="en-US" sz="2800" dirty="0" smtClean="0"/>
              <a:t>Inquiry-based, collaborative, student driven</a:t>
            </a:r>
          </a:p>
          <a:p>
            <a:r>
              <a:rPr lang="en-US" sz="2800" dirty="0" smtClean="0"/>
              <a:t>Cross-curricular units that leverage rich information technology and writing to overcome the boundaries and limitations of the traditional classroom.</a:t>
            </a:r>
          </a:p>
          <a:p>
            <a:r>
              <a:rPr lang="en-US" sz="2800" dirty="0" smtClean="0"/>
              <a:t>International-mindedness reaching across cultures to build bridges of respect and cooperation.</a:t>
            </a:r>
          </a:p>
          <a:p>
            <a:r>
              <a:rPr lang="en-US" sz="2800" dirty="0" smtClean="0"/>
              <a:t>Second language inclusion</a:t>
            </a:r>
          </a:p>
          <a:p>
            <a:r>
              <a:rPr lang="en-US" sz="2800" dirty="0" smtClean="0"/>
              <a:t>Learner Profiles incorporated from pre-k through 12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grade to create productive 21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Century citizens</a:t>
            </a:r>
          </a:p>
          <a:p>
            <a:endParaRPr lang="en-US" sz="28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34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hear a little more…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hlinkClick r:id="rId2"/>
              </a:rPr>
              <a:t>https://www.youtube.com/watch?v=8yV9y0iTs_Q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6047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199" y="228600"/>
            <a:ext cx="8000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How does out Strategic Plan fit with IB?</a:t>
            </a:r>
            <a:endParaRPr lang="en-US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94885" y="7620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Focus Area # 1</a:t>
            </a:r>
          </a:p>
          <a:p>
            <a:pPr algn="ctr"/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19098" y="1295400"/>
            <a:ext cx="807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Effective uses of data  and assessments for all stakeholders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800514" y="2286101"/>
            <a:ext cx="72004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95000"/>
                  </a:schemeClr>
                </a:solidFill>
              </a:rPr>
              <a:t>Increase teachers’ use of relevant data to drive instruction</a:t>
            </a:r>
            <a:endParaRPr lang="en-US" sz="20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199" y="2705529"/>
            <a:ext cx="70103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Assessment strategies are defined as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observations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performance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process-focused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selected-responses and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open-ended tasks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and tools such as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rubrics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exemplars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checklists,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anecdotal records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and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continuums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3773269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Increase students’ ability to make data-based decisions to drive their learning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00514" y="4343400"/>
            <a:ext cx="70480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Student-centered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framework, keeping of student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portfolios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and conducting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student led conferences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produce students responsible and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active participants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 their own learning.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5246081"/>
            <a:ext cx="7467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Parents become proactive in their child’s data driven learning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8200" y="5615413"/>
            <a:ext cx="74675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 set of communication  techniques are recommended, including a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variety of conferences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student-teacher,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teacher-parents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student-led three way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which is a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hallmark of IB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0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685800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Focus Area # 2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256603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Instructional Strategies that Engage all Students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800608"/>
            <a:ext cx="7238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Increase teacher proficiency with rigor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2145268"/>
            <a:ext cx="71627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Teachers are equipped with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relevant best practices training 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that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empower students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in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challenging learning environments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to develop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transformational skills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for learning and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problem-solving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3091934"/>
            <a:ext cx="7162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Differentiation across all content areas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3413760"/>
            <a:ext cx="71627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IB frameworks value the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connectedness of learning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Students engage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multiple subjects simultaneously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and learn to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draw connections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and understandings about the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interrelatedness of knowledge and experience.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4539734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 Engage students in inquiry-based learning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4909066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Inquiry-based learning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is the at the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root of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 IB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unit of inquiries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201" y="5269468"/>
            <a:ext cx="7162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Engage students in transformational technology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12076" y="5638800"/>
            <a:ext cx="74675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Informational Technology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is used as a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catalyst for deep inquiry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where teachers and students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overcome the boundaries and limitations of traditional classrooms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creating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global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classrooms  of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inquirers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783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599" y="238780"/>
            <a:ext cx="23323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Focus Area # 3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410006"/>
            <a:ext cx="75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Increase teacher / parent collaboration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1" y="1779338"/>
            <a:ext cx="7391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IB suggests Learner Profile reflection sheets 2 x per year, student </a:t>
            </a:r>
            <a:r>
              <a:rPr lang="en-US" b="1" dirty="0" smtClean="0">
                <a:solidFill>
                  <a:schemeClr val="tx2"/>
                </a:solidFill>
              </a:rPr>
              <a:t>portfolios, student-led parent/student/teacher conferences </a:t>
            </a:r>
            <a:r>
              <a:rPr lang="en-US" dirty="0" smtClean="0">
                <a:solidFill>
                  <a:schemeClr val="tx2"/>
                </a:solidFill>
              </a:rPr>
              <a:t>through out the year, and other typical ways of communicating.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1" y="2687037"/>
            <a:ext cx="7391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Provide a variety of opportunities for family and community involvement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3056369"/>
            <a:ext cx="723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Parents are considered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expert resources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in many of the areas of inquiry and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invited to participate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and facilitate in the learning of students as well as network and connect the classrooms with other area experts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4006334"/>
            <a:ext cx="73913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Support 21</a:t>
            </a:r>
            <a:r>
              <a:rPr lang="en-US" baseline="30000" dirty="0" smtClean="0"/>
              <a:t>st</a:t>
            </a:r>
            <a:r>
              <a:rPr lang="en-US" dirty="0" smtClean="0"/>
              <a:t> Century Learning through classroom interaction with subject-matter experts.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14402" y="4652665"/>
            <a:ext cx="754379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21</a:t>
            </a:r>
            <a:r>
              <a:rPr lang="en-US" baseline="30000" dirty="0" smtClean="0">
                <a:solidFill>
                  <a:schemeClr val="accent1">
                    <a:lumMod val="75000"/>
                  </a:schemeClr>
                </a:solidFill>
              </a:rPr>
              <a:t>st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Century learning requires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learner-centered,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media-supported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critical-thinkers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problem-solvers, curious, imaginative, ability to access and analyze, as well as excellent oral and written communication skills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with respect and understanding for others,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all key components of IB inquiry learning!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36253" y="805934"/>
            <a:ext cx="4294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Building Stronger Ties with our Community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99960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0" y="1524000"/>
            <a:ext cx="2857500" cy="2857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08951" y="304800"/>
            <a:ext cx="731084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What kind of students do you want to graduate </a:t>
            </a:r>
          </a:p>
          <a:p>
            <a:pPr algn="ctr"/>
            <a:r>
              <a:rPr lang="en-US" sz="2800" b="1" dirty="0" smtClean="0"/>
              <a:t>from High Point?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4381500"/>
            <a:ext cx="80771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We believe that if you give a child a fact, they will pass the test tomorrow, BUT if you teach a child to think, they will become a life-long learner!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49675" y="5726668"/>
            <a:ext cx="66293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What do you believe?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228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365</TotalTime>
  <Words>608</Words>
  <Application>Microsoft Office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High Point Elementary’s Strategic Plan and the International Baccalaureate Programme</vt:lpstr>
      <vt:lpstr>Why do we do what we do?</vt:lpstr>
      <vt:lpstr>Why do you send your child here?</vt:lpstr>
      <vt:lpstr>What is International Baccalaureate?</vt:lpstr>
      <vt:lpstr>Let’s hear a little more…</vt:lpstr>
      <vt:lpstr>PowerPoint Presentation</vt:lpstr>
      <vt:lpstr>PowerPoint Presentation</vt:lpstr>
      <vt:lpstr>PowerPoint Presentation</vt:lpstr>
      <vt:lpstr>PowerPoint Presentation</vt:lpstr>
    </vt:vector>
  </TitlesOfParts>
  <Company>FCSS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26</cp:revision>
  <dcterms:created xsi:type="dcterms:W3CDTF">2014-09-04T15:18:38Z</dcterms:created>
  <dcterms:modified xsi:type="dcterms:W3CDTF">2014-09-05T11:03:19Z</dcterms:modified>
</cp:coreProperties>
</file>