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4"/>
  </p:notesMasterIdLst>
  <p:sldIdLst>
    <p:sldId id="257" r:id="rId2"/>
    <p:sldId id="266" r:id="rId3"/>
    <p:sldId id="267" r:id="rId4"/>
    <p:sldId id="272" r:id="rId5"/>
    <p:sldId id="259" r:id="rId6"/>
    <p:sldId id="273" r:id="rId7"/>
    <p:sldId id="268" r:id="rId8"/>
    <p:sldId id="274" r:id="rId9"/>
    <p:sldId id="265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A074CE-0928-42EC-9E9F-30C3E2548D71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4F7A04-76FB-4D6A-97B4-DC6B4796B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419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parece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escuela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Bachillerato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Internacional</a:t>
            </a:r>
            <a:r>
              <a:rPr lang="en-US" baseline="0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F7A04-76FB-4D6A-97B4-DC6B4796B08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387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F7A04-76FB-4D6A-97B4-DC6B4796B08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849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proceso</a:t>
            </a:r>
            <a:r>
              <a:rPr lang="en-US" dirty="0" smtClean="0"/>
              <a:t> y </a:t>
            </a:r>
            <a:r>
              <a:rPr lang="en-US" dirty="0" err="1" smtClean="0"/>
              <a:t>donde</a:t>
            </a:r>
            <a:r>
              <a:rPr lang="en-US" dirty="0" smtClean="0"/>
              <a:t> </a:t>
            </a:r>
            <a:r>
              <a:rPr lang="en-US" dirty="0" err="1" smtClean="0"/>
              <a:t>estamos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F7A04-76FB-4D6A-97B4-DC6B4796B08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4341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clase</a:t>
            </a:r>
            <a:r>
              <a:rPr lang="en-US" dirty="0" smtClean="0"/>
              <a:t> de </a:t>
            </a:r>
            <a:r>
              <a:rPr lang="en-US" dirty="0" err="1" smtClean="0"/>
              <a:t>estudiantes</a:t>
            </a:r>
            <a:r>
              <a:rPr lang="en-US" dirty="0" smtClean="0"/>
              <a:t> </a:t>
            </a:r>
            <a:r>
              <a:rPr lang="en-US" dirty="0" err="1" smtClean="0"/>
              <a:t>quisieran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se </a:t>
            </a:r>
            <a:r>
              <a:rPr lang="en-US" baseline="0" dirty="0" err="1" smtClean="0"/>
              <a:t>graduen</a:t>
            </a:r>
            <a:r>
              <a:rPr lang="en-US" baseline="0" dirty="0" smtClean="0"/>
              <a:t> de High Point?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F7A04-76FB-4D6A-97B4-DC6B4796B08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8138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Estudiantes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puedan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examenes</a:t>
            </a:r>
            <a:r>
              <a:rPr lang="en-US" baseline="0" dirty="0" smtClean="0"/>
              <a:t> hoy?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F7A04-76FB-4D6A-97B4-DC6B4796B08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1033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¿O un </a:t>
            </a:r>
            <a:r>
              <a:rPr lang="en-US" dirty="0" err="1" smtClean="0"/>
              <a:t>estudiante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piensa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aprender</a:t>
            </a:r>
            <a:r>
              <a:rPr lang="en-US" baseline="0" dirty="0" smtClean="0"/>
              <a:t> a largo </a:t>
            </a:r>
            <a:r>
              <a:rPr lang="en-US" baseline="0" dirty="0" err="1" smtClean="0"/>
              <a:t>plazo</a:t>
            </a:r>
            <a:r>
              <a:rPr lang="en-US" baseline="0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F7A04-76FB-4D6A-97B4-DC6B4796B08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297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61E1B-9920-49A0-9263-37E0113893E4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97799-702F-49B4-97B9-9777F0B82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848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61E1B-9920-49A0-9263-37E0113893E4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97799-702F-49B4-97B9-9777F0B82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553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61E1B-9920-49A0-9263-37E0113893E4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97799-702F-49B4-97B9-9777F0B82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176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61E1B-9920-49A0-9263-37E0113893E4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97799-702F-49B4-97B9-9777F0B82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485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61E1B-9920-49A0-9263-37E0113893E4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97799-702F-49B4-97B9-9777F0B82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171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61E1B-9920-49A0-9263-37E0113893E4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97799-702F-49B4-97B9-9777F0B82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253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61E1B-9920-49A0-9263-37E0113893E4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97799-702F-49B4-97B9-9777F0B82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428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61E1B-9920-49A0-9263-37E0113893E4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97799-702F-49B4-97B9-9777F0B82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39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61E1B-9920-49A0-9263-37E0113893E4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97799-702F-49B4-97B9-9777F0B82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35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61E1B-9920-49A0-9263-37E0113893E4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97799-702F-49B4-97B9-9777F0B82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270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61E1B-9920-49A0-9263-37E0113893E4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97799-702F-49B4-97B9-9777F0B82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927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61E1B-9920-49A0-9263-37E0113893E4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97799-702F-49B4-97B9-9777F0B82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929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8yV9y0iTs_Q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ajijVhCTIvM" TargetMode="External"/><Relationship Id="rId5" Type="http://schemas.openxmlformats.org/officeDocument/2006/relationships/hyperlink" Target="https://www.youtube.com/watch?v=QtdikmZCS5Y" TargetMode="External"/><Relationship Id="rId4" Type="http://schemas.openxmlformats.org/officeDocument/2006/relationships/hyperlink" Target="https://www.youtube.com/watch?v=fPyZpOVZYhU&amp;index=19&amp;list=PLOkUH5Hd-k7Wpicgwl4r3o3kzC_OtYJFh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002060"/>
                </a:solidFill>
              </a:rPr>
              <a:t>IB</a:t>
            </a:r>
            <a:endParaRPr lang="en-US" sz="9600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C:\Users\soldo\AppData\Local\Microsoft\Windows\Temporary Internet Files\Content.IE5\4W8WM1P2\MC900438221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4181" y="-457200"/>
            <a:ext cx="6410325" cy="6399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151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kind of student do you want to graduate from High Point?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24000"/>
            <a:ext cx="7467600" cy="4495800"/>
          </a:xfrm>
        </p:spPr>
      </p:pic>
    </p:spTree>
    <p:extLst>
      <p:ext uri="{BB962C8B-B14F-4D97-AF65-F5344CB8AC3E}">
        <p14:creationId xmlns:p14="http://schemas.microsoft.com/office/powerpoint/2010/main" val="208353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student who can pass a test today?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371600"/>
            <a:ext cx="7467600" cy="4800600"/>
          </a:xfrm>
        </p:spPr>
      </p:pic>
    </p:spTree>
    <p:extLst>
      <p:ext uri="{BB962C8B-B14F-4D97-AF65-F5344CB8AC3E}">
        <p14:creationId xmlns:p14="http://schemas.microsoft.com/office/powerpoint/2010/main" val="94604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Or a student who is a thinking life-long learner?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524000"/>
            <a:ext cx="7543800" cy="4648200"/>
          </a:xfrm>
        </p:spPr>
      </p:pic>
    </p:spTree>
    <p:extLst>
      <p:ext uri="{BB962C8B-B14F-4D97-AF65-F5344CB8AC3E}">
        <p14:creationId xmlns:p14="http://schemas.microsoft.com/office/powerpoint/2010/main" val="307453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an IB School look like?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u="sng" dirty="0">
                <a:hlinkClick r:id="rId3"/>
              </a:rPr>
              <a:t>https://</a:t>
            </a:r>
            <a:r>
              <a:rPr lang="en-US" sz="2400" u="sng" dirty="0" smtClean="0">
                <a:hlinkClick r:id="rId3"/>
              </a:rPr>
              <a:t>www.youtube.com/watch?v=8yV9y0iTs_Q</a:t>
            </a:r>
            <a:r>
              <a:rPr lang="en-US" sz="2400" dirty="0" smtClean="0"/>
              <a:t>   </a:t>
            </a:r>
            <a:r>
              <a:rPr lang="en-US" sz="2400" u="sng" dirty="0" smtClean="0"/>
              <a:t> English</a:t>
            </a:r>
          </a:p>
          <a:p>
            <a:pPr marL="0" indent="0">
              <a:buNone/>
            </a:pPr>
            <a:endParaRPr lang="en-US" sz="2400" u="sng" dirty="0"/>
          </a:p>
          <a:p>
            <a:pPr marL="0" indent="0">
              <a:buNone/>
            </a:pPr>
            <a:r>
              <a:rPr lang="en-US" sz="2400" u="sng" dirty="0">
                <a:hlinkClick r:id="rId3"/>
              </a:rPr>
              <a:t>https://</a:t>
            </a:r>
            <a:r>
              <a:rPr lang="en-US" sz="2400" u="sng" dirty="0" smtClean="0">
                <a:hlinkClick r:id="rId3"/>
              </a:rPr>
              <a:t>www.youtube.com/watch?v=8yV9y0iTs_Q</a:t>
            </a:r>
            <a:r>
              <a:rPr lang="en-US" sz="2400" dirty="0" smtClean="0"/>
              <a:t>  </a:t>
            </a:r>
            <a:r>
              <a:rPr lang="en-US" sz="2400" u="sng" dirty="0" smtClean="0"/>
              <a:t>Spanish</a:t>
            </a:r>
          </a:p>
          <a:p>
            <a:pPr marL="0" indent="0">
              <a:buNone/>
            </a:pPr>
            <a:endParaRPr lang="en-US" sz="2400" u="sng" dirty="0"/>
          </a:p>
          <a:p>
            <a:pPr marL="0" indent="0">
              <a:buNone/>
            </a:pPr>
            <a:r>
              <a:rPr lang="en-US" sz="2400" u="sng" dirty="0">
                <a:hlinkClick r:id="rId4"/>
              </a:rPr>
              <a:t>https://</a:t>
            </a:r>
            <a:r>
              <a:rPr lang="en-US" sz="2400" u="sng" dirty="0" smtClean="0">
                <a:hlinkClick r:id="rId4"/>
              </a:rPr>
              <a:t>www.youtube.com/watch?v=fPyZpOVZYhU&amp;index=19&amp;list=PLOkUH5Hd-k7Wpicgwl4r3o3kzC_OtYJFh</a:t>
            </a:r>
            <a:r>
              <a:rPr lang="en-US" sz="2400" u="sng" dirty="0" smtClean="0"/>
              <a:t> </a:t>
            </a:r>
            <a:r>
              <a:rPr lang="en-US" sz="2400" dirty="0" smtClean="0"/>
              <a:t> </a:t>
            </a:r>
            <a:r>
              <a:rPr lang="en-US" sz="2400" dirty="0" err="1" smtClean="0"/>
              <a:t>pyp</a:t>
            </a:r>
            <a:r>
              <a:rPr lang="en-US" sz="2400" dirty="0" smtClean="0"/>
              <a:t> look like</a:t>
            </a:r>
            <a:r>
              <a:rPr lang="en-US" sz="2400" dirty="0" smtClean="0"/>
              <a:t>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u="sng" dirty="0">
                <a:hlinkClick r:id="rId5"/>
              </a:rPr>
              <a:t>https://www.youtube.com/watch?v=QtdikmZCS5Y</a:t>
            </a:r>
            <a:r>
              <a:rPr lang="en-US" sz="2400" dirty="0"/>
              <a:t> Spanish </a:t>
            </a:r>
            <a:r>
              <a:rPr lang="en-US" sz="2400" dirty="0" err="1"/>
              <a:t>pyp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u="sng" dirty="0">
                <a:hlinkClick r:id="rId6"/>
              </a:rPr>
              <a:t>https://www.youtube.com/watch?v=ajijVhCTIvM</a:t>
            </a:r>
            <a:r>
              <a:rPr lang="en-US" sz="2400" u="sng" dirty="0"/>
              <a:t>   </a:t>
            </a:r>
            <a:r>
              <a:rPr lang="en-US" sz="2400" dirty="0"/>
              <a:t>Spanish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6740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International Baccalaureate </a:t>
            </a:r>
            <a:r>
              <a:rPr lang="en-US" dirty="0" err="1" smtClean="0"/>
              <a:t>Programme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Framework</a:t>
            </a:r>
            <a:r>
              <a:rPr lang="en-US" dirty="0"/>
              <a:t> for delivering curriculum (CC)</a:t>
            </a:r>
          </a:p>
          <a:p>
            <a:r>
              <a:rPr lang="en-US" b="1" dirty="0"/>
              <a:t>Inquiry-based</a:t>
            </a:r>
            <a:r>
              <a:rPr lang="en-US" dirty="0"/>
              <a:t>, </a:t>
            </a:r>
            <a:r>
              <a:rPr lang="en-US" b="1" dirty="0"/>
              <a:t>collaborative</a:t>
            </a:r>
            <a:r>
              <a:rPr lang="en-US" dirty="0"/>
              <a:t>, </a:t>
            </a:r>
            <a:r>
              <a:rPr lang="en-US" b="1" dirty="0"/>
              <a:t>student driven</a:t>
            </a:r>
          </a:p>
          <a:p>
            <a:r>
              <a:rPr lang="en-US" b="1" dirty="0"/>
              <a:t>Cross-curricular</a:t>
            </a:r>
            <a:r>
              <a:rPr lang="en-US" dirty="0"/>
              <a:t> units that </a:t>
            </a:r>
            <a:r>
              <a:rPr lang="en-US" b="1" dirty="0"/>
              <a:t>leverage rich information technology</a:t>
            </a:r>
            <a:r>
              <a:rPr lang="en-US" dirty="0"/>
              <a:t> and writing to overcome the boundaries and limitations of the traditional classroom.</a:t>
            </a:r>
          </a:p>
          <a:p>
            <a:r>
              <a:rPr lang="en-US" b="1" dirty="0"/>
              <a:t>International-mindedness</a:t>
            </a:r>
            <a:r>
              <a:rPr lang="en-US" dirty="0"/>
              <a:t> reaching across cultures to build </a:t>
            </a:r>
            <a:r>
              <a:rPr lang="en-US" b="1" dirty="0"/>
              <a:t>bridges of respect and cooperation</a:t>
            </a:r>
            <a:r>
              <a:rPr lang="en-US" dirty="0"/>
              <a:t>.</a:t>
            </a:r>
          </a:p>
          <a:p>
            <a:r>
              <a:rPr lang="en-US" b="1" dirty="0"/>
              <a:t>Second language </a:t>
            </a:r>
            <a:r>
              <a:rPr lang="en-US" dirty="0"/>
              <a:t>inclusion</a:t>
            </a:r>
          </a:p>
          <a:p>
            <a:r>
              <a:rPr lang="en-US" b="1" dirty="0"/>
              <a:t>Learner Profiles </a:t>
            </a:r>
            <a:r>
              <a:rPr lang="en-US" dirty="0"/>
              <a:t>incorporated from pre-k through 12</a:t>
            </a:r>
            <a:r>
              <a:rPr lang="en-US" baseline="30000" dirty="0"/>
              <a:t>th</a:t>
            </a:r>
            <a:r>
              <a:rPr lang="en-US" dirty="0"/>
              <a:t> grade to create </a:t>
            </a:r>
            <a:r>
              <a:rPr lang="en-US" b="1" dirty="0"/>
              <a:t>productive 21</a:t>
            </a:r>
            <a:r>
              <a:rPr lang="en-US" b="1" baseline="30000" dirty="0"/>
              <a:t>st</a:t>
            </a:r>
            <a:r>
              <a:rPr lang="en-US" b="1" dirty="0"/>
              <a:t> Century citizens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34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el </a:t>
            </a:r>
            <a:r>
              <a:rPr lang="en-US" dirty="0" err="1" smtClean="0"/>
              <a:t>programa</a:t>
            </a:r>
            <a:r>
              <a:rPr lang="en-US" dirty="0" smtClean="0"/>
              <a:t> de </a:t>
            </a:r>
            <a:r>
              <a:rPr lang="en-US" dirty="0" err="1" smtClean="0"/>
              <a:t>Bachillerato</a:t>
            </a:r>
            <a:r>
              <a:rPr lang="en-US" dirty="0" smtClean="0"/>
              <a:t> </a:t>
            </a:r>
            <a:r>
              <a:rPr lang="en-US" dirty="0" err="1" smtClean="0"/>
              <a:t>Internacional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458200" cy="54102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Marco</a:t>
            </a:r>
            <a:r>
              <a:rPr lang="en-US" dirty="0" smtClean="0"/>
              <a:t> para la </a:t>
            </a:r>
            <a:r>
              <a:rPr lang="en-US" dirty="0" err="1" smtClean="0"/>
              <a:t>entrega</a:t>
            </a:r>
            <a:r>
              <a:rPr lang="en-US" dirty="0" smtClean="0"/>
              <a:t> de </a:t>
            </a:r>
            <a:r>
              <a:rPr lang="en-US" dirty="0" err="1" smtClean="0"/>
              <a:t>currículo</a:t>
            </a:r>
            <a:r>
              <a:rPr lang="en-US" dirty="0" smtClean="0"/>
              <a:t>(CC)</a:t>
            </a:r>
          </a:p>
          <a:p>
            <a:r>
              <a:rPr lang="en-US" b="1" dirty="0" err="1" smtClean="0"/>
              <a:t>Basado</a:t>
            </a:r>
            <a:r>
              <a:rPr lang="en-US" b="1" dirty="0" smtClean="0"/>
              <a:t> en la </a:t>
            </a:r>
            <a:r>
              <a:rPr lang="en-US" b="1" dirty="0" err="1" smtClean="0"/>
              <a:t>indagaci</a:t>
            </a:r>
            <a:r>
              <a:rPr lang="el-GR" b="1" dirty="0" smtClean="0"/>
              <a:t>ό</a:t>
            </a:r>
            <a:r>
              <a:rPr lang="en-US" b="1" dirty="0" smtClean="0"/>
              <a:t>n, </a:t>
            </a:r>
            <a:r>
              <a:rPr lang="en-US" b="1" dirty="0" err="1" smtClean="0"/>
              <a:t>colaboraci</a:t>
            </a:r>
            <a:r>
              <a:rPr lang="el-GR" b="1" dirty="0" smtClean="0"/>
              <a:t>ό</a:t>
            </a:r>
            <a:r>
              <a:rPr lang="en-US" b="1" dirty="0" smtClean="0"/>
              <a:t>n, </a:t>
            </a:r>
            <a:r>
              <a:rPr lang="en-US" b="1" dirty="0" err="1" smtClean="0"/>
              <a:t>estudiante</a:t>
            </a:r>
            <a:r>
              <a:rPr lang="en-US" b="1" dirty="0" smtClean="0"/>
              <a:t> </a:t>
            </a:r>
            <a:r>
              <a:rPr lang="en-US" b="1" dirty="0" err="1" smtClean="0"/>
              <a:t>impulsado</a:t>
            </a:r>
            <a:endParaRPr lang="en-US" b="1" dirty="0" smtClean="0"/>
          </a:p>
          <a:p>
            <a:r>
              <a:rPr lang="en-US" dirty="0" err="1" smtClean="0"/>
              <a:t>Unidades</a:t>
            </a:r>
            <a:r>
              <a:rPr lang="en-US" dirty="0" smtClean="0"/>
              <a:t> </a:t>
            </a:r>
            <a:r>
              <a:rPr lang="en-US" b="1" dirty="0" err="1" smtClean="0"/>
              <a:t>transversales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b="1" dirty="0" err="1" smtClean="0"/>
              <a:t>aprovechan</a:t>
            </a:r>
            <a:r>
              <a:rPr lang="en-US" b="1" dirty="0" smtClean="0"/>
              <a:t> </a:t>
            </a:r>
            <a:r>
              <a:rPr lang="en-US" b="1" dirty="0" err="1" smtClean="0"/>
              <a:t>rica</a:t>
            </a:r>
            <a:r>
              <a:rPr lang="en-US" b="1" dirty="0" smtClean="0"/>
              <a:t> </a:t>
            </a:r>
            <a:r>
              <a:rPr lang="en-US" b="1" dirty="0" err="1" smtClean="0"/>
              <a:t>tecnología</a:t>
            </a:r>
            <a:r>
              <a:rPr lang="en-US" b="1" dirty="0" smtClean="0"/>
              <a:t> de la </a:t>
            </a:r>
            <a:r>
              <a:rPr lang="en-US" b="1" dirty="0" err="1" smtClean="0"/>
              <a:t>informaci</a:t>
            </a:r>
            <a:r>
              <a:rPr lang="el-GR" b="1" dirty="0" smtClean="0"/>
              <a:t>ό</a:t>
            </a:r>
            <a:r>
              <a:rPr lang="en-US" b="1" dirty="0" smtClean="0"/>
              <a:t>n </a:t>
            </a:r>
            <a:r>
              <a:rPr lang="en-US" dirty="0" smtClean="0"/>
              <a:t>y la </a:t>
            </a:r>
            <a:r>
              <a:rPr lang="en-US" dirty="0" err="1" smtClean="0"/>
              <a:t>escritura</a:t>
            </a:r>
            <a:r>
              <a:rPr lang="en-US" dirty="0" smtClean="0"/>
              <a:t> para </a:t>
            </a:r>
            <a:r>
              <a:rPr lang="en-US" dirty="0" err="1" smtClean="0"/>
              <a:t>superar</a:t>
            </a:r>
            <a:r>
              <a:rPr lang="en-US" dirty="0" smtClean="0"/>
              <a:t> los </a:t>
            </a:r>
            <a:r>
              <a:rPr lang="en-US" dirty="0" err="1" smtClean="0"/>
              <a:t>límites</a:t>
            </a:r>
            <a:r>
              <a:rPr lang="en-US" dirty="0" smtClean="0"/>
              <a:t> y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barreras</a:t>
            </a:r>
            <a:r>
              <a:rPr lang="en-US" dirty="0" smtClean="0"/>
              <a:t> del aula </a:t>
            </a:r>
            <a:r>
              <a:rPr lang="en-US" dirty="0" err="1" smtClean="0"/>
              <a:t>tradicional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La </a:t>
            </a:r>
            <a:r>
              <a:rPr lang="en-US" b="1" dirty="0" err="1" smtClean="0"/>
              <a:t>mentalidad</a:t>
            </a:r>
            <a:r>
              <a:rPr lang="en-US" b="1" dirty="0" smtClean="0"/>
              <a:t> </a:t>
            </a:r>
            <a:r>
              <a:rPr lang="en-US" b="1" dirty="0" err="1" smtClean="0"/>
              <a:t>internacional</a:t>
            </a:r>
            <a:r>
              <a:rPr lang="en-US" b="1" dirty="0" smtClean="0"/>
              <a:t> </a:t>
            </a:r>
            <a:r>
              <a:rPr lang="en-US" dirty="0" err="1" smtClean="0"/>
              <a:t>llegando</a:t>
            </a:r>
            <a:r>
              <a:rPr lang="en-US" dirty="0" smtClean="0"/>
              <a:t> </a:t>
            </a:r>
            <a:r>
              <a:rPr lang="en-US" dirty="0" err="1" smtClean="0"/>
              <a:t>através</a:t>
            </a:r>
            <a:r>
              <a:rPr lang="en-US" dirty="0" smtClean="0"/>
              <a:t> de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culturas</a:t>
            </a:r>
            <a:r>
              <a:rPr lang="en-US" dirty="0" smtClean="0"/>
              <a:t> para </a:t>
            </a:r>
            <a:r>
              <a:rPr lang="en-US" dirty="0" err="1" smtClean="0"/>
              <a:t>construir</a:t>
            </a:r>
            <a:r>
              <a:rPr lang="en-US" dirty="0" smtClean="0"/>
              <a:t> </a:t>
            </a:r>
            <a:r>
              <a:rPr lang="en-US" b="1" dirty="0" err="1" smtClean="0"/>
              <a:t>puentes</a:t>
            </a:r>
            <a:r>
              <a:rPr lang="en-US" b="1" dirty="0" smtClean="0"/>
              <a:t> de </a:t>
            </a:r>
            <a:r>
              <a:rPr lang="en-US" b="1" dirty="0" err="1" smtClean="0"/>
              <a:t>respeto</a:t>
            </a:r>
            <a:r>
              <a:rPr lang="en-US" b="1" dirty="0" smtClean="0"/>
              <a:t> y </a:t>
            </a:r>
            <a:r>
              <a:rPr lang="en-US" b="1" dirty="0" err="1" smtClean="0"/>
              <a:t>cooperaci</a:t>
            </a:r>
            <a:r>
              <a:rPr lang="el-GR" b="1" dirty="0" smtClean="0"/>
              <a:t>ό</a:t>
            </a:r>
            <a:r>
              <a:rPr lang="en-US" b="1" dirty="0" smtClean="0"/>
              <a:t>n.</a:t>
            </a:r>
          </a:p>
          <a:p>
            <a:r>
              <a:rPr lang="en-US" dirty="0" err="1" smtClean="0"/>
              <a:t>Inclusi</a:t>
            </a:r>
            <a:r>
              <a:rPr lang="el-GR" dirty="0" smtClean="0"/>
              <a:t>ό</a:t>
            </a:r>
            <a:r>
              <a:rPr lang="en-US" dirty="0" smtClean="0"/>
              <a:t>n de </a:t>
            </a:r>
            <a:r>
              <a:rPr lang="en-US" b="1" dirty="0" err="1" smtClean="0"/>
              <a:t>segundo</a:t>
            </a:r>
            <a:r>
              <a:rPr lang="en-US" b="1" dirty="0" smtClean="0"/>
              <a:t> </a:t>
            </a:r>
            <a:r>
              <a:rPr lang="en-US" b="1" dirty="0" err="1" smtClean="0"/>
              <a:t>idioma</a:t>
            </a:r>
            <a:endParaRPr lang="en-US" b="1" dirty="0" smtClean="0"/>
          </a:p>
          <a:p>
            <a:r>
              <a:rPr lang="en-US" b="1" dirty="0" err="1" smtClean="0"/>
              <a:t>Perfiles</a:t>
            </a:r>
            <a:r>
              <a:rPr lang="en-US" b="1" dirty="0" smtClean="0"/>
              <a:t> de </a:t>
            </a:r>
            <a:r>
              <a:rPr lang="en-US" b="1" dirty="0" err="1" smtClean="0"/>
              <a:t>aprendizaje</a:t>
            </a:r>
            <a:r>
              <a:rPr lang="en-US" dirty="0" smtClean="0"/>
              <a:t> </a:t>
            </a:r>
            <a:r>
              <a:rPr lang="en-US" dirty="0" err="1" smtClean="0"/>
              <a:t>incorporadas</a:t>
            </a:r>
            <a:r>
              <a:rPr lang="en-US" dirty="0" smtClean="0"/>
              <a:t> </a:t>
            </a:r>
            <a:r>
              <a:rPr lang="en-US" dirty="0" err="1" smtClean="0"/>
              <a:t>desde</a:t>
            </a:r>
            <a:r>
              <a:rPr lang="en-US" dirty="0" smtClean="0"/>
              <a:t> pre-k hasta el </a:t>
            </a:r>
            <a:r>
              <a:rPr lang="en-US" dirty="0" err="1" smtClean="0"/>
              <a:t>grado</a:t>
            </a:r>
            <a:r>
              <a:rPr lang="en-US" dirty="0" smtClean="0"/>
              <a:t> 12 para </a:t>
            </a:r>
            <a:r>
              <a:rPr lang="en-US" dirty="0" err="1" smtClean="0"/>
              <a:t>crear</a:t>
            </a:r>
            <a:r>
              <a:rPr lang="en-US" dirty="0" smtClean="0"/>
              <a:t> </a:t>
            </a:r>
            <a:r>
              <a:rPr lang="en-US" b="1" dirty="0" err="1" smtClean="0"/>
              <a:t>ciudadanos</a:t>
            </a:r>
            <a:r>
              <a:rPr lang="en-US" b="1" dirty="0" smtClean="0"/>
              <a:t> </a:t>
            </a:r>
            <a:r>
              <a:rPr lang="en-US" b="1" dirty="0" err="1" smtClean="0"/>
              <a:t>productivos</a:t>
            </a:r>
            <a:r>
              <a:rPr lang="en-US" b="1" dirty="0" smtClean="0"/>
              <a:t> del </a:t>
            </a:r>
            <a:r>
              <a:rPr lang="en-US" b="1" dirty="0" err="1" smtClean="0"/>
              <a:t>siglo</a:t>
            </a:r>
            <a:r>
              <a:rPr lang="en-US" b="1" dirty="0" smtClean="0"/>
              <a:t> 21</a:t>
            </a:r>
          </a:p>
          <a:p>
            <a:endParaRPr lang="en-US" b="1" dirty="0" smtClean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4422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Mission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Becoming </a:t>
            </a:r>
            <a:r>
              <a:rPr lang="en-US" sz="3600" b="1" dirty="0" smtClean="0">
                <a:solidFill>
                  <a:srgbClr val="FF0000"/>
                </a:solidFill>
              </a:rPr>
              <a:t>responsible</a:t>
            </a:r>
            <a:r>
              <a:rPr lang="en-US" sz="3600" b="1" dirty="0" smtClean="0"/>
              <a:t> citizens in a global community developing inquiring, knowledgeable and </a:t>
            </a:r>
            <a:r>
              <a:rPr lang="en-US" sz="3600" b="1" dirty="0" smtClean="0">
                <a:solidFill>
                  <a:srgbClr val="FF0000"/>
                </a:solidFill>
              </a:rPr>
              <a:t>caring </a:t>
            </a:r>
            <a:r>
              <a:rPr lang="en-US" sz="3600" b="1" dirty="0" smtClean="0"/>
              <a:t>young people who help to create a better and more </a:t>
            </a:r>
            <a:r>
              <a:rPr lang="en-US" sz="3600" b="1" dirty="0" smtClean="0">
                <a:solidFill>
                  <a:srgbClr val="FF0000"/>
                </a:solidFill>
              </a:rPr>
              <a:t>peaceful </a:t>
            </a:r>
            <a:r>
              <a:rPr lang="en-US" sz="3600" b="1" dirty="0" smtClean="0"/>
              <a:t>world through </a:t>
            </a:r>
            <a:r>
              <a:rPr lang="en-US" sz="3600" b="1" dirty="0" smtClean="0">
                <a:solidFill>
                  <a:srgbClr val="FF0000"/>
                </a:solidFill>
              </a:rPr>
              <a:t>intercultural understanding </a:t>
            </a:r>
            <a:r>
              <a:rPr lang="en-US" sz="3600" b="1" dirty="0" smtClean="0"/>
              <a:t>and respect!</a:t>
            </a:r>
            <a:endParaRPr lang="en-US" sz="36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4876800"/>
            <a:ext cx="25146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70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Misi</a:t>
            </a:r>
            <a:r>
              <a:rPr lang="el-GR" dirty="0" smtClean="0"/>
              <a:t>ό</a:t>
            </a:r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Convertirse</a:t>
            </a:r>
            <a:r>
              <a:rPr lang="en-US" b="1" dirty="0" smtClean="0"/>
              <a:t> en </a:t>
            </a:r>
            <a:r>
              <a:rPr lang="en-US" b="1" dirty="0" err="1" smtClean="0"/>
              <a:t>ciudadanos</a:t>
            </a:r>
            <a:r>
              <a:rPr lang="en-US" b="1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responsables</a:t>
            </a:r>
            <a:r>
              <a:rPr lang="en-US" dirty="0" smtClean="0"/>
              <a:t> </a:t>
            </a:r>
            <a:r>
              <a:rPr lang="en-US" b="1" dirty="0" smtClean="0"/>
              <a:t>en </a:t>
            </a:r>
            <a:r>
              <a:rPr lang="en-US" b="1" dirty="0" err="1" smtClean="0"/>
              <a:t>una</a:t>
            </a:r>
            <a:r>
              <a:rPr lang="en-US" b="1" dirty="0" smtClean="0"/>
              <a:t> </a:t>
            </a:r>
            <a:r>
              <a:rPr lang="en-US" b="1" dirty="0" err="1" smtClean="0"/>
              <a:t>comunidad</a:t>
            </a:r>
            <a:r>
              <a:rPr lang="en-US" b="1" dirty="0" smtClean="0"/>
              <a:t> global en </a:t>
            </a:r>
            <a:r>
              <a:rPr lang="en-US" b="1" dirty="0" err="1" smtClean="0"/>
              <a:t>desarrollo</a:t>
            </a:r>
            <a:r>
              <a:rPr lang="en-US" b="1" dirty="0" smtClean="0"/>
              <a:t> </a:t>
            </a:r>
            <a:r>
              <a:rPr lang="en-US" b="1" dirty="0" err="1" smtClean="0"/>
              <a:t>inquisitiva</a:t>
            </a:r>
            <a:r>
              <a:rPr lang="en-US" b="1" dirty="0" smtClean="0"/>
              <a:t>, los ¡j</a:t>
            </a:r>
            <a:r>
              <a:rPr lang="el-GR" b="1" dirty="0" smtClean="0"/>
              <a:t>ό</a:t>
            </a:r>
            <a:r>
              <a:rPr lang="en-US" b="1" dirty="0" err="1" smtClean="0"/>
              <a:t>venes</a:t>
            </a:r>
            <a:r>
              <a:rPr lang="en-US" b="1" dirty="0" smtClean="0"/>
              <a:t> </a:t>
            </a:r>
            <a:r>
              <a:rPr lang="en-US" b="1" dirty="0" err="1" smtClean="0"/>
              <a:t>informados</a:t>
            </a:r>
            <a:r>
              <a:rPr lang="en-US" b="1" dirty="0" smtClean="0"/>
              <a:t> y </a:t>
            </a:r>
            <a:r>
              <a:rPr lang="en-US" b="1" dirty="0" err="1" smtClean="0"/>
              <a:t>dedicados</a:t>
            </a:r>
            <a:r>
              <a:rPr lang="en-US" b="1" dirty="0" smtClean="0"/>
              <a:t> </a:t>
            </a:r>
            <a:r>
              <a:rPr lang="en-US" b="1" dirty="0" err="1" smtClean="0"/>
              <a:t>que</a:t>
            </a:r>
            <a:r>
              <a:rPr lang="en-US" b="1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ayudan</a:t>
            </a:r>
            <a:r>
              <a:rPr lang="en-US" dirty="0" smtClean="0"/>
              <a:t> </a:t>
            </a:r>
            <a:r>
              <a:rPr lang="en-US" b="1" dirty="0" smtClean="0"/>
              <a:t>a </a:t>
            </a:r>
            <a:r>
              <a:rPr lang="en-US" b="1" dirty="0" err="1" smtClean="0"/>
              <a:t>crear</a:t>
            </a:r>
            <a:r>
              <a:rPr lang="en-US" b="1" dirty="0" smtClean="0"/>
              <a:t> un </a:t>
            </a:r>
            <a:r>
              <a:rPr lang="en-US" b="1" dirty="0" err="1" smtClean="0"/>
              <a:t>mundo</a:t>
            </a:r>
            <a:r>
              <a:rPr lang="en-US" b="1" dirty="0" smtClean="0"/>
              <a:t> </a:t>
            </a:r>
            <a:r>
              <a:rPr lang="en-US" b="1" dirty="0" err="1" smtClean="0"/>
              <a:t>mejor</a:t>
            </a:r>
            <a:r>
              <a:rPr lang="en-US" b="1" dirty="0" smtClean="0"/>
              <a:t> y </a:t>
            </a:r>
            <a:r>
              <a:rPr lang="en-US" b="1" dirty="0" err="1" smtClean="0"/>
              <a:t>más</a:t>
            </a:r>
            <a:r>
              <a:rPr lang="en-US" b="1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pacíficos</a:t>
            </a:r>
            <a:r>
              <a:rPr lang="en-US" dirty="0" smtClean="0"/>
              <a:t> </a:t>
            </a:r>
            <a:r>
              <a:rPr lang="en-US" b="1" dirty="0" err="1" smtClean="0"/>
              <a:t>através</a:t>
            </a:r>
            <a:r>
              <a:rPr lang="en-US" b="1" dirty="0" smtClean="0"/>
              <a:t> del </a:t>
            </a:r>
            <a:r>
              <a:rPr lang="en-US" dirty="0" err="1" smtClean="0">
                <a:solidFill>
                  <a:srgbClr val="FF0000"/>
                </a:solidFill>
              </a:rPr>
              <a:t>entendimiento</a:t>
            </a:r>
            <a:r>
              <a:rPr lang="en-US" dirty="0" smtClean="0">
                <a:solidFill>
                  <a:srgbClr val="FF0000"/>
                </a:solidFill>
              </a:rPr>
              <a:t> intercultural </a:t>
            </a:r>
            <a:r>
              <a:rPr lang="en-US" b="1" dirty="0" smtClean="0"/>
              <a:t>y el </a:t>
            </a:r>
            <a:r>
              <a:rPr lang="en-US" b="1" dirty="0" err="1" smtClean="0"/>
              <a:t>respeto</a:t>
            </a:r>
            <a:r>
              <a:rPr lang="en-US" b="1" dirty="0" smtClean="0"/>
              <a:t>!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4495800"/>
            <a:ext cx="2590800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31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838200"/>
            <a:ext cx="716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Why Should High Point Consider this Program?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905000"/>
            <a:ext cx="6781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IB’s format for delivering instruction through </a:t>
            </a:r>
            <a:r>
              <a:rPr lang="en-US" b="1" dirty="0" smtClean="0"/>
              <a:t>inquiry-based </a:t>
            </a:r>
            <a:r>
              <a:rPr lang="en-US" dirty="0" smtClean="0"/>
              <a:t>learning is considered </a:t>
            </a:r>
            <a:r>
              <a:rPr lang="en-US" b="1" dirty="0" smtClean="0"/>
              <a:t>Best Practices</a:t>
            </a:r>
            <a:r>
              <a:rPr lang="en-US" dirty="0" smtClean="0"/>
              <a:t> for all student learning by developing </a:t>
            </a:r>
            <a:r>
              <a:rPr lang="en-US" b="1" dirty="0" smtClean="0"/>
              <a:t>collaborative</a:t>
            </a:r>
            <a:r>
              <a:rPr lang="en-US" dirty="0" smtClean="0"/>
              <a:t>, </a:t>
            </a:r>
            <a:r>
              <a:rPr lang="en-US" b="1" dirty="0" smtClean="0"/>
              <a:t>communicating</a:t>
            </a:r>
            <a:r>
              <a:rPr lang="en-US" dirty="0" smtClean="0"/>
              <a:t> , </a:t>
            </a:r>
            <a:r>
              <a:rPr lang="en-US" b="1" dirty="0" smtClean="0"/>
              <a:t>problem solvers </a:t>
            </a:r>
            <a:r>
              <a:rPr lang="en-US" dirty="0" smtClean="0"/>
              <a:t>ready  for </a:t>
            </a:r>
            <a:r>
              <a:rPr lang="en-US" b="1" dirty="0" smtClean="0"/>
              <a:t>21</a:t>
            </a:r>
            <a:r>
              <a:rPr lang="en-US" b="1" baseline="30000" dirty="0" smtClean="0"/>
              <a:t>st</a:t>
            </a:r>
            <a:r>
              <a:rPr lang="en-US" b="1" dirty="0" smtClean="0"/>
              <a:t> Century Learning</a:t>
            </a:r>
            <a:r>
              <a:rPr lang="en-US" dirty="0" smtClean="0"/>
              <a:t>.</a:t>
            </a:r>
          </a:p>
          <a:p>
            <a:endParaRPr lang="en-US" b="1" dirty="0" smtClean="0"/>
          </a:p>
          <a:p>
            <a:pPr marL="342900" indent="-342900">
              <a:buAutoNum type="arabicPeriod" startAt="2"/>
            </a:pPr>
            <a:r>
              <a:rPr lang="en-US" dirty="0" smtClean="0"/>
              <a:t>IB’s requirement for a </a:t>
            </a:r>
            <a:r>
              <a:rPr lang="en-US" b="1" dirty="0" smtClean="0"/>
              <a:t>second language </a:t>
            </a:r>
            <a:r>
              <a:rPr lang="en-US" dirty="0" smtClean="0"/>
              <a:t>instruction is critical for our students’ future </a:t>
            </a:r>
            <a:r>
              <a:rPr lang="en-US" b="1" dirty="0" smtClean="0"/>
              <a:t>success  in a global economy.</a:t>
            </a:r>
          </a:p>
          <a:p>
            <a:pPr marL="342900" indent="-342900">
              <a:buAutoNum type="arabicPeriod" startAt="2"/>
            </a:pPr>
            <a:endParaRPr lang="en-US" dirty="0" smtClean="0"/>
          </a:p>
          <a:p>
            <a:pPr marL="342900" indent="-342900">
              <a:buAutoNum type="arabicPeriod" startAt="2"/>
            </a:pPr>
            <a:r>
              <a:rPr lang="en-US" dirty="0" smtClean="0"/>
              <a:t>IB’s </a:t>
            </a:r>
            <a:r>
              <a:rPr lang="en-US" b="1" dirty="0" smtClean="0"/>
              <a:t>Learner Profile </a:t>
            </a:r>
            <a:r>
              <a:rPr lang="en-US" dirty="0" smtClean="0"/>
              <a:t>which are descriptors of </a:t>
            </a:r>
            <a:r>
              <a:rPr lang="en-US" b="1" dirty="0" smtClean="0"/>
              <a:t>international-minded</a:t>
            </a:r>
            <a:r>
              <a:rPr lang="en-US" dirty="0" smtClean="0"/>
              <a:t>, </a:t>
            </a:r>
            <a:r>
              <a:rPr lang="en-US" b="1" dirty="0" smtClean="0"/>
              <a:t>life-long learners</a:t>
            </a:r>
            <a:r>
              <a:rPr lang="en-US" dirty="0" smtClean="0"/>
              <a:t>, teach </a:t>
            </a:r>
            <a:r>
              <a:rPr lang="en-US" b="1" dirty="0" smtClean="0"/>
              <a:t>caring</a:t>
            </a:r>
            <a:r>
              <a:rPr lang="en-US" dirty="0" smtClean="0"/>
              <a:t>, </a:t>
            </a:r>
            <a:r>
              <a:rPr lang="en-US" b="1" dirty="0" smtClean="0"/>
              <a:t>compassion</a:t>
            </a:r>
            <a:r>
              <a:rPr lang="en-US" dirty="0" smtClean="0"/>
              <a:t>, </a:t>
            </a:r>
            <a:r>
              <a:rPr lang="en-US" b="1" dirty="0" smtClean="0"/>
              <a:t>understanding</a:t>
            </a:r>
            <a:r>
              <a:rPr lang="en-US" dirty="0" smtClean="0"/>
              <a:t>, </a:t>
            </a:r>
            <a:r>
              <a:rPr lang="en-US" b="1" dirty="0" smtClean="0"/>
              <a:t>risk-taking</a:t>
            </a:r>
            <a:r>
              <a:rPr lang="en-US" dirty="0" smtClean="0"/>
              <a:t>, </a:t>
            </a:r>
            <a:r>
              <a:rPr lang="en-US" b="1" dirty="0" smtClean="0"/>
              <a:t>thinking</a:t>
            </a:r>
            <a:r>
              <a:rPr lang="en-US" dirty="0" smtClean="0"/>
              <a:t> and </a:t>
            </a:r>
            <a:r>
              <a:rPr lang="en-US" b="1" dirty="0" smtClean="0"/>
              <a:t>reflectiveness</a:t>
            </a:r>
            <a:r>
              <a:rPr lang="en-US" dirty="0" smtClean="0"/>
              <a:t> through-out all units of inquiry address the needs of the </a:t>
            </a:r>
            <a:r>
              <a:rPr lang="en-US" b="1" dirty="0" smtClean="0"/>
              <a:t>whole child</a:t>
            </a:r>
            <a:r>
              <a:rPr lang="en-US" dirty="0" smtClean="0"/>
              <a:t>, not just academic needs.</a:t>
            </a:r>
          </a:p>
          <a:p>
            <a:pPr marL="342900" indent="-342900">
              <a:buAutoNum type="arabicPeriod" startAt="2"/>
            </a:pPr>
            <a:endParaRPr lang="en-US" dirty="0" smtClean="0"/>
          </a:p>
          <a:p>
            <a:pPr marL="342900" indent="-342900">
              <a:buAutoNum type="arabicPeriod" startAt="2"/>
            </a:pPr>
            <a:r>
              <a:rPr lang="en-US" dirty="0" smtClean="0"/>
              <a:t> High Point feeds into </a:t>
            </a:r>
            <a:r>
              <a:rPr lang="en-US" b="1" dirty="0" smtClean="0"/>
              <a:t>Ridgeview Middle </a:t>
            </a:r>
            <a:r>
              <a:rPr lang="en-US" dirty="0" smtClean="0"/>
              <a:t>and </a:t>
            </a:r>
            <a:r>
              <a:rPr lang="en-US" b="1" dirty="0" err="1" smtClean="0"/>
              <a:t>Riverwood</a:t>
            </a:r>
            <a:r>
              <a:rPr lang="en-US" b="1" dirty="0" smtClean="0"/>
              <a:t> High    School</a:t>
            </a:r>
            <a:r>
              <a:rPr lang="en-US" dirty="0" smtClean="0"/>
              <a:t>  which are </a:t>
            </a:r>
            <a:r>
              <a:rPr lang="en-US" b="1" dirty="0" smtClean="0"/>
              <a:t>both already IB schools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  <a:p>
            <a:pPr marL="342900" indent="-342900">
              <a:buAutoNum type="arabicPeriod" startAt="2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83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¿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debe</a:t>
            </a:r>
            <a:r>
              <a:rPr lang="en-US" dirty="0" smtClean="0"/>
              <a:t> High Point </a:t>
            </a:r>
            <a:r>
              <a:rPr lang="en-US" dirty="0" err="1" smtClean="0"/>
              <a:t>considerar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programa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formato</a:t>
            </a:r>
            <a:r>
              <a:rPr lang="en-US" dirty="0" smtClean="0"/>
              <a:t> de IB para la entrada de la </a:t>
            </a:r>
            <a:r>
              <a:rPr lang="en-US" dirty="0" err="1" smtClean="0"/>
              <a:t>instrucci</a:t>
            </a:r>
            <a:r>
              <a:rPr lang="el-GR" dirty="0" smtClean="0"/>
              <a:t>ό</a:t>
            </a:r>
            <a:r>
              <a:rPr lang="en-US" dirty="0" smtClean="0"/>
              <a:t>n </a:t>
            </a:r>
            <a:r>
              <a:rPr lang="en-US" dirty="0" err="1" smtClean="0"/>
              <a:t>através</a:t>
            </a:r>
            <a:r>
              <a:rPr lang="en-US" dirty="0" smtClean="0"/>
              <a:t> del </a:t>
            </a:r>
            <a:r>
              <a:rPr lang="en-US" dirty="0" err="1" smtClean="0"/>
              <a:t>aprendizaje</a:t>
            </a:r>
            <a:r>
              <a:rPr lang="en-US" dirty="0" smtClean="0"/>
              <a:t> </a:t>
            </a:r>
            <a:r>
              <a:rPr lang="en-US" dirty="0" err="1" smtClean="0"/>
              <a:t>basado</a:t>
            </a:r>
            <a:r>
              <a:rPr lang="en-US" dirty="0" smtClean="0"/>
              <a:t> en la </a:t>
            </a:r>
            <a:r>
              <a:rPr lang="en-US" dirty="0" err="1" smtClean="0"/>
              <a:t>investigaci</a:t>
            </a:r>
            <a:r>
              <a:rPr lang="el-GR" dirty="0" smtClean="0"/>
              <a:t>ό</a:t>
            </a:r>
            <a:r>
              <a:rPr lang="en-US" dirty="0" smtClean="0"/>
              <a:t>n se </a:t>
            </a:r>
            <a:r>
              <a:rPr lang="en-US" dirty="0" err="1" smtClean="0"/>
              <a:t>considera</a:t>
            </a:r>
            <a:r>
              <a:rPr lang="en-US" dirty="0" smtClean="0"/>
              <a:t> </a:t>
            </a:r>
            <a:r>
              <a:rPr lang="en-US" dirty="0" err="1" smtClean="0"/>
              <a:t>mejores</a:t>
            </a:r>
            <a:r>
              <a:rPr lang="en-US" dirty="0" smtClean="0"/>
              <a:t> </a:t>
            </a:r>
            <a:r>
              <a:rPr lang="en-US" dirty="0" err="1" smtClean="0"/>
              <a:t>prácticas</a:t>
            </a:r>
            <a:r>
              <a:rPr lang="en-US" dirty="0" smtClean="0"/>
              <a:t> para </a:t>
            </a:r>
            <a:r>
              <a:rPr lang="en-US" dirty="0" err="1" smtClean="0"/>
              <a:t>todo</a:t>
            </a:r>
            <a:r>
              <a:rPr lang="en-US" dirty="0" smtClean="0"/>
              <a:t> </a:t>
            </a:r>
            <a:r>
              <a:rPr lang="en-US" dirty="0" err="1" smtClean="0"/>
              <a:t>aprendizaje</a:t>
            </a:r>
            <a:r>
              <a:rPr lang="en-US" dirty="0" smtClean="0"/>
              <a:t> de los </a:t>
            </a:r>
            <a:r>
              <a:rPr lang="en-US" dirty="0" err="1" smtClean="0"/>
              <a:t>estudiantes</a:t>
            </a:r>
            <a:r>
              <a:rPr lang="en-US" dirty="0" smtClean="0"/>
              <a:t> </a:t>
            </a:r>
            <a:r>
              <a:rPr lang="en-US" dirty="0" err="1" smtClean="0"/>
              <a:t>mediante</a:t>
            </a:r>
            <a:r>
              <a:rPr lang="en-US" dirty="0" smtClean="0"/>
              <a:t> el </a:t>
            </a:r>
            <a:r>
              <a:rPr lang="en-US" dirty="0" err="1" smtClean="0"/>
              <a:t>desarrollo</a:t>
            </a:r>
            <a:r>
              <a:rPr lang="en-US" dirty="0" smtClean="0"/>
              <a:t> de </a:t>
            </a:r>
            <a:r>
              <a:rPr lang="en-US" dirty="0" err="1" smtClean="0"/>
              <a:t>colaboraci</a:t>
            </a:r>
            <a:r>
              <a:rPr lang="el-GR" dirty="0" smtClean="0"/>
              <a:t>ό</a:t>
            </a:r>
            <a:r>
              <a:rPr lang="en-US" dirty="0" smtClean="0"/>
              <a:t>n, </a:t>
            </a:r>
            <a:r>
              <a:rPr lang="en-US" dirty="0" err="1" smtClean="0"/>
              <a:t>comunicaci</a:t>
            </a:r>
            <a:r>
              <a:rPr lang="el-GR" dirty="0" smtClean="0"/>
              <a:t>ό</a:t>
            </a:r>
            <a:r>
              <a:rPr lang="en-US" dirty="0" smtClean="0"/>
              <a:t>n, </a:t>
            </a:r>
            <a:r>
              <a:rPr lang="en-US" dirty="0" err="1" smtClean="0"/>
              <a:t>capaces</a:t>
            </a:r>
            <a:r>
              <a:rPr lang="en-US" dirty="0" smtClean="0"/>
              <a:t> de resolver </a:t>
            </a:r>
            <a:r>
              <a:rPr lang="en-US" dirty="0" err="1" smtClean="0"/>
              <a:t>problemas</a:t>
            </a:r>
            <a:r>
              <a:rPr lang="en-US" dirty="0" smtClean="0"/>
              <a:t> </a:t>
            </a:r>
            <a:r>
              <a:rPr lang="en-US" dirty="0" err="1" smtClean="0"/>
              <a:t>listos</a:t>
            </a:r>
            <a:r>
              <a:rPr lang="en-US" dirty="0" smtClean="0"/>
              <a:t> para el </a:t>
            </a:r>
            <a:r>
              <a:rPr lang="en-US" dirty="0" err="1" smtClean="0"/>
              <a:t>aprendizaje</a:t>
            </a:r>
            <a:r>
              <a:rPr lang="en-US" dirty="0" smtClean="0"/>
              <a:t> del </a:t>
            </a:r>
            <a:r>
              <a:rPr lang="en-US" dirty="0" err="1" smtClean="0"/>
              <a:t>siglo</a:t>
            </a:r>
            <a:r>
              <a:rPr lang="en-US" dirty="0" smtClean="0"/>
              <a:t> 21.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exigencia</a:t>
            </a:r>
            <a:r>
              <a:rPr lang="en-US" dirty="0" smtClean="0"/>
              <a:t> de IB de un </a:t>
            </a:r>
            <a:r>
              <a:rPr lang="en-US" dirty="0" err="1" smtClean="0"/>
              <a:t>segundo</a:t>
            </a:r>
            <a:r>
              <a:rPr lang="en-US" dirty="0" smtClean="0"/>
              <a:t> </a:t>
            </a:r>
            <a:r>
              <a:rPr lang="en-US" dirty="0" err="1" smtClean="0"/>
              <a:t>idioma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fundamental para el </a:t>
            </a:r>
            <a:r>
              <a:rPr lang="en-US" dirty="0" err="1"/>
              <a:t>é</a:t>
            </a:r>
            <a:r>
              <a:rPr lang="en-US" dirty="0" err="1" smtClean="0"/>
              <a:t>xito</a:t>
            </a:r>
            <a:r>
              <a:rPr lang="en-US" dirty="0" smtClean="0"/>
              <a:t> </a:t>
            </a:r>
            <a:r>
              <a:rPr lang="en-US" dirty="0" err="1" smtClean="0"/>
              <a:t>futuro</a:t>
            </a:r>
            <a:r>
              <a:rPr lang="en-US" dirty="0" smtClean="0"/>
              <a:t> de </a:t>
            </a:r>
            <a:r>
              <a:rPr lang="en-US" dirty="0" err="1" smtClean="0"/>
              <a:t>nuestros</a:t>
            </a:r>
            <a:r>
              <a:rPr lang="en-US" dirty="0" smtClean="0"/>
              <a:t> </a:t>
            </a:r>
            <a:r>
              <a:rPr lang="en-US" dirty="0" err="1" smtClean="0"/>
              <a:t>estudiantes</a:t>
            </a:r>
            <a:r>
              <a:rPr lang="en-US" dirty="0" smtClean="0"/>
              <a:t> en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economía</a:t>
            </a:r>
            <a:r>
              <a:rPr lang="en-US" dirty="0" smtClean="0"/>
              <a:t> global.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secci</a:t>
            </a:r>
            <a:r>
              <a:rPr lang="el-GR" dirty="0" smtClean="0"/>
              <a:t>ό</a:t>
            </a:r>
            <a:r>
              <a:rPr lang="en-US" dirty="0" smtClean="0"/>
              <a:t>n del </a:t>
            </a:r>
            <a:r>
              <a:rPr lang="en-US" dirty="0" err="1" smtClean="0"/>
              <a:t>aprendizaje</a:t>
            </a:r>
            <a:r>
              <a:rPr lang="en-US" dirty="0" smtClean="0"/>
              <a:t> de IB son </a:t>
            </a:r>
            <a:r>
              <a:rPr lang="en-US" dirty="0" err="1" smtClean="0"/>
              <a:t>descriptores</a:t>
            </a:r>
            <a:r>
              <a:rPr lang="en-US" dirty="0" smtClean="0"/>
              <a:t> de, </a:t>
            </a:r>
            <a:r>
              <a:rPr lang="en-US" dirty="0" err="1" smtClean="0"/>
              <a:t>aprendices</a:t>
            </a:r>
            <a:r>
              <a:rPr lang="en-US" dirty="0" smtClean="0"/>
              <a:t> de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vida-internacionales</a:t>
            </a:r>
            <a:r>
              <a:rPr lang="en-US" dirty="0" smtClean="0"/>
              <a:t>, </a:t>
            </a:r>
            <a:r>
              <a:rPr lang="en-US" dirty="0" err="1" smtClean="0"/>
              <a:t>ensena</a:t>
            </a:r>
            <a:r>
              <a:rPr lang="en-US" dirty="0" smtClean="0"/>
              <a:t> el </a:t>
            </a:r>
            <a:r>
              <a:rPr lang="en-US" dirty="0" err="1" smtClean="0"/>
              <a:t>cuidado</a:t>
            </a:r>
            <a:r>
              <a:rPr lang="en-US" dirty="0" smtClean="0"/>
              <a:t>, la </a:t>
            </a:r>
            <a:r>
              <a:rPr lang="en-US" dirty="0" err="1" smtClean="0"/>
              <a:t>compasi</a:t>
            </a:r>
            <a:r>
              <a:rPr lang="el-GR" dirty="0" smtClean="0"/>
              <a:t>ό</a:t>
            </a:r>
            <a:r>
              <a:rPr lang="en-US" dirty="0" smtClean="0"/>
              <a:t>n, la </a:t>
            </a:r>
            <a:r>
              <a:rPr lang="en-US" dirty="0" err="1" smtClean="0"/>
              <a:t>toma</a:t>
            </a:r>
            <a:r>
              <a:rPr lang="en-US" dirty="0" smtClean="0"/>
              <a:t> de </a:t>
            </a:r>
            <a:r>
              <a:rPr lang="en-US" dirty="0" err="1" smtClean="0"/>
              <a:t>riesgos</a:t>
            </a:r>
            <a:r>
              <a:rPr lang="en-US" dirty="0" smtClean="0"/>
              <a:t>, el </a:t>
            </a:r>
            <a:r>
              <a:rPr lang="en-US" dirty="0" err="1" smtClean="0"/>
              <a:t>pensamiento</a:t>
            </a:r>
            <a:r>
              <a:rPr lang="en-US" dirty="0" smtClean="0"/>
              <a:t> y la </a:t>
            </a:r>
            <a:r>
              <a:rPr lang="en-US" dirty="0" err="1" smtClean="0"/>
              <a:t>flexibilidad</a:t>
            </a:r>
            <a:r>
              <a:rPr lang="en-US" dirty="0" smtClean="0"/>
              <a:t> en </a:t>
            </a:r>
            <a:r>
              <a:rPr lang="en-US" dirty="0" err="1" smtClean="0"/>
              <a:t>todas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unidades</a:t>
            </a:r>
            <a:r>
              <a:rPr lang="en-US" dirty="0" smtClean="0"/>
              <a:t> de </a:t>
            </a:r>
            <a:r>
              <a:rPr lang="en-US" dirty="0" err="1" smtClean="0"/>
              <a:t>direcci</a:t>
            </a:r>
            <a:r>
              <a:rPr lang="el-GR" dirty="0" smtClean="0"/>
              <a:t>ό</a:t>
            </a:r>
            <a:r>
              <a:rPr lang="en-US" dirty="0" smtClean="0"/>
              <a:t>n de la </a:t>
            </a:r>
            <a:r>
              <a:rPr lang="en-US" dirty="0" err="1" smtClean="0"/>
              <a:t>investigaci</a:t>
            </a:r>
            <a:r>
              <a:rPr lang="el-GR" dirty="0" smtClean="0"/>
              <a:t>ό</a:t>
            </a:r>
            <a:r>
              <a:rPr lang="en-US" dirty="0" smtClean="0"/>
              <a:t>n de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necesidades</a:t>
            </a:r>
            <a:r>
              <a:rPr lang="en-US" dirty="0" smtClean="0"/>
              <a:t> </a:t>
            </a:r>
            <a:r>
              <a:rPr lang="en-US" dirty="0" err="1" smtClean="0"/>
              <a:t>integrales</a:t>
            </a:r>
            <a:r>
              <a:rPr lang="en-US" dirty="0" smtClean="0"/>
              <a:t> del </a:t>
            </a:r>
            <a:r>
              <a:rPr lang="en-US" dirty="0" err="1" smtClean="0"/>
              <a:t>nino</a:t>
            </a:r>
            <a:r>
              <a:rPr lang="en-US" dirty="0" smtClean="0"/>
              <a:t>, no solo a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necesidades</a:t>
            </a:r>
            <a:r>
              <a:rPr lang="en-US" dirty="0" smtClean="0"/>
              <a:t> </a:t>
            </a:r>
            <a:r>
              <a:rPr lang="en-US" dirty="0" err="1" smtClean="0"/>
              <a:t>academicas</a:t>
            </a:r>
            <a:r>
              <a:rPr lang="en-US" dirty="0" smtClean="0"/>
              <a:t>.</a:t>
            </a:r>
          </a:p>
          <a:p>
            <a:r>
              <a:rPr lang="en-US" dirty="0" smtClean="0"/>
              <a:t>High Point </a:t>
            </a:r>
            <a:r>
              <a:rPr lang="en-US" dirty="0" err="1" smtClean="0"/>
              <a:t>alimenta</a:t>
            </a:r>
            <a:r>
              <a:rPr lang="en-US" dirty="0" smtClean="0"/>
              <a:t> Ridgeview y </a:t>
            </a:r>
            <a:r>
              <a:rPr lang="en-US" dirty="0" err="1" smtClean="0"/>
              <a:t>Riverwood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son </a:t>
            </a:r>
            <a:r>
              <a:rPr lang="en-US" dirty="0" err="1" smtClean="0"/>
              <a:t>las</a:t>
            </a:r>
            <a:r>
              <a:rPr lang="en-US" dirty="0" smtClean="0"/>
              <a:t> dos </a:t>
            </a:r>
            <a:r>
              <a:rPr lang="en-US" dirty="0" err="1" smtClean="0"/>
              <a:t>escuelas</a:t>
            </a:r>
            <a:r>
              <a:rPr lang="en-US" dirty="0" smtClean="0"/>
              <a:t> IB.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02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Process… Where are we?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258273"/>
            <a:ext cx="7391400" cy="5652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804660"/>
            <a:ext cx="1735722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696200" y="1676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Left Arrow 3"/>
          <p:cNvSpPr/>
          <p:nvPr/>
        </p:nvSpPr>
        <p:spPr>
          <a:xfrm>
            <a:off x="7162800" y="1371600"/>
            <a:ext cx="1905000" cy="7894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We Are Here!!!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1844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</TotalTime>
  <Words>649</Words>
  <Application>Microsoft Office PowerPoint</Application>
  <PresentationFormat>On-screen Show (4:3)</PresentationFormat>
  <Paragraphs>59</Paragraphs>
  <Slides>12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IB</vt:lpstr>
      <vt:lpstr>What does an IB School look like?</vt:lpstr>
      <vt:lpstr>What is the International Baccalaureate Programme?</vt:lpstr>
      <vt:lpstr>¿Qué es el programa de Bachillerato Internacional?</vt:lpstr>
      <vt:lpstr>Mission</vt:lpstr>
      <vt:lpstr>Misiόn</vt:lpstr>
      <vt:lpstr>PowerPoint Presentation</vt:lpstr>
      <vt:lpstr>¿Por qué debe High Point considerar este programa?</vt:lpstr>
      <vt:lpstr>The Process… Where are we?</vt:lpstr>
      <vt:lpstr>What kind of student do you want to graduate from High Point?</vt:lpstr>
      <vt:lpstr>A student who can pass a test today?</vt:lpstr>
      <vt:lpstr>Or a student who is a thinking life-long learner?</vt:lpstr>
    </vt:vector>
  </TitlesOfParts>
  <Company>FCSS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IB</dc:title>
  <dc:creator>Windows User</dc:creator>
  <cp:lastModifiedBy>Windows User</cp:lastModifiedBy>
  <cp:revision>27</cp:revision>
  <dcterms:created xsi:type="dcterms:W3CDTF">2014-08-14T17:00:22Z</dcterms:created>
  <dcterms:modified xsi:type="dcterms:W3CDTF">2014-09-16T19:33:39Z</dcterms:modified>
</cp:coreProperties>
</file>